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9"/>
  </p:notesMasterIdLst>
  <p:handoutMasterIdLst>
    <p:handoutMasterId r:id="rId50"/>
  </p:handoutMasterIdLst>
  <p:sldIdLst>
    <p:sldId id="305" r:id="rId5"/>
    <p:sldId id="303" r:id="rId6"/>
    <p:sldId id="306" r:id="rId7"/>
    <p:sldId id="322" r:id="rId8"/>
    <p:sldId id="327" r:id="rId9"/>
    <p:sldId id="323" r:id="rId10"/>
    <p:sldId id="324" r:id="rId11"/>
    <p:sldId id="325" r:id="rId12"/>
    <p:sldId id="326" r:id="rId13"/>
    <p:sldId id="328" r:id="rId14"/>
    <p:sldId id="329" r:id="rId15"/>
    <p:sldId id="330" r:id="rId16"/>
    <p:sldId id="331" r:id="rId17"/>
    <p:sldId id="332" r:id="rId18"/>
    <p:sldId id="333" r:id="rId19"/>
    <p:sldId id="334" r:id="rId20"/>
    <p:sldId id="335" r:id="rId21"/>
    <p:sldId id="336" r:id="rId22"/>
    <p:sldId id="337" r:id="rId23"/>
    <p:sldId id="338" r:id="rId24"/>
    <p:sldId id="339" r:id="rId25"/>
    <p:sldId id="340" r:id="rId26"/>
    <p:sldId id="341" r:id="rId27"/>
    <p:sldId id="342" r:id="rId28"/>
    <p:sldId id="343" r:id="rId29"/>
    <p:sldId id="345" r:id="rId30"/>
    <p:sldId id="363" r:id="rId31"/>
    <p:sldId id="346" r:id="rId32"/>
    <p:sldId id="347" r:id="rId33"/>
    <p:sldId id="348" r:id="rId34"/>
    <p:sldId id="349" r:id="rId35"/>
    <p:sldId id="350" r:id="rId36"/>
    <p:sldId id="351" r:id="rId37"/>
    <p:sldId id="352" r:id="rId38"/>
    <p:sldId id="353" r:id="rId39"/>
    <p:sldId id="364" r:id="rId40"/>
    <p:sldId id="354" r:id="rId41"/>
    <p:sldId id="355" r:id="rId42"/>
    <p:sldId id="357" r:id="rId43"/>
    <p:sldId id="362" r:id="rId44"/>
    <p:sldId id="365" r:id="rId45"/>
    <p:sldId id="361" r:id="rId46"/>
    <p:sldId id="314" r:id="rId47"/>
    <p:sldId id="315" r:id="rId48"/>
  </p:sldIdLst>
  <p:sldSz cx="10058400" cy="7772400"/>
  <p:notesSz cx="6934200" cy="9220200"/>
  <p:custDataLst>
    <p:tags r:id="rId51"/>
  </p:custDataLst>
  <p:defaultTextStyle>
    <a:defPPr>
      <a:defRPr lang="en-US"/>
    </a:defPPr>
    <a:lvl1pPr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507644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1017056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526468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2035881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547061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3056473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565886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4075298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">
          <p15:clr>
            <a:srgbClr val="A4A3A4"/>
          </p15:clr>
        </p15:guide>
        <p15:guide id="2" orient="horz" pos="1360">
          <p15:clr>
            <a:srgbClr val="A4A3A4"/>
          </p15:clr>
        </p15:guide>
        <p15:guide id="3" orient="horz" pos="3101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orient="horz" pos="2666">
          <p15:clr>
            <a:srgbClr val="A4A3A4"/>
          </p15:clr>
        </p15:guide>
        <p15:guide id="6" orient="horz" pos="1034">
          <p15:clr>
            <a:srgbClr val="A4A3A4"/>
          </p15:clr>
        </p15:guide>
        <p15:guide id="7" orient="horz" pos="544">
          <p15:clr>
            <a:srgbClr val="A4A3A4"/>
          </p15:clr>
        </p15:guide>
        <p15:guide id="8" orient="horz" pos="3536">
          <p15:clr>
            <a:srgbClr val="A4A3A4"/>
          </p15:clr>
        </p15:guide>
        <p15:guide id="9" pos="3168">
          <p15:clr>
            <a:srgbClr val="A4A3A4"/>
          </p15:clr>
        </p15:guide>
        <p15:guide id="10" pos="264">
          <p15:clr>
            <a:srgbClr val="A4A3A4"/>
          </p15:clr>
        </p15:guide>
        <p15:guide id="11" pos="952">
          <p15:clr>
            <a:srgbClr val="A4A3A4"/>
          </p15:clr>
        </p15:guide>
        <p15:guide id="12" pos="6163">
          <p15:clr>
            <a:srgbClr val="A4A3A4"/>
          </p15:clr>
        </p15:guide>
        <p15:guide id="13" pos="5808" userDrawn="1">
          <p15:clr>
            <a:srgbClr val="A4A3A4"/>
          </p15:clr>
        </p15:guide>
        <p15:guide id="14" pos="528">
          <p15:clr>
            <a:srgbClr val="A4A3A4"/>
          </p15:clr>
        </p15:guide>
        <p15:guide id="15" orient="horz" pos="268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4" userDrawn="1">
          <p15:clr>
            <a:srgbClr val="A4A3A4"/>
          </p15:clr>
        </p15:guide>
        <p15:guide id="2" pos="218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obbie Lester" initials="RL" lastIdx="11" clrIdx="0"/>
  <p:cmAuthor id="1" name="Jim McCall" initials="" lastIdx="0" clrIdx="1"/>
  <p:cmAuthor id="2" name="Carroll, Marna" initials="CM" lastIdx="6" clrIdx="2">
    <p:extLst>
      <p:ext uri="{19B8F6BF-5375-455C-9EA6-DF929625EA0E}">
        <p15:presenceInfo xmlns:p15="http://schemas.microsoft.com/office/powerpoint/2012/main" userId="S-1-5-21-1292428093-179605362-682003330-170840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008C"/>
    <a:srgbClr val="E20074"/>
    <a:srgbClr val="B9AD13"/>
    <a:srgbClr val="6DB33F"/>
    <a:srgbClr val="777877"/>
    <a:srgbClr val="008DA8"/>
    <a:srgbClr val="00738E"/>
    <a:srgbClr val="272727"/>
    <a:srgbClr val="A5A6A5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FE1004-26C6-4D2B-A4E4-17C6A718785D}" v="5" dt="2018-07-18T20:49:49.8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1555" y="77"/>
      </p:cViewPr>
      <p:guideLst>
        <p:guide orient="horz" pos="163"/>
        <p:guide orient="horz" pos="1360"/>
        <p:guide orient="horz" pos="3101"/>
        <p:guide orient="horz" pos="4570"/>
        <p:guide orient="horz" pos="2666"/>
        <p:guide orient="horz" pos="1034"/>
        <p:guide orient="horz" pos="544"/>
        <p:guide orient="horz" pos="3536"/>
        <p:guide pos="3168"/>
        <p:guide pos="264"/>
        <p:guide pos="952"/>
        <p:guide pos="6163"/>
        <p:guide pos="5808"/>
        <p:guide pos="528"/>
        <p:guide orient="horz" pos="268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04"/>
        <p:guide pos="218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handoutMaster" Target="handoutMasters/handoutMaster1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notesMaster" Target="notesMasters/notesMaster1.xml"/><Relationship Id="rId57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tags" Target="tags/tag1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dirty="0" smtClean="0">
                <a:latin typeface="Segoe UI" pitchFamily="34" charset="0"/>
              </a:defRPr>
            </a:lvl1pPr>
          </a:lstStyle>
          <a:p>
            <a:pPr>
              <a:defRPr/>
            </a:pPr>
            <a:r>
              <a:rPr lang="en-US" b="1">
                <a:latin typeface="Arial Bold" charset="0"/>
              </a:rPr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5759BE79-DE85-4CB4-8F82-32C310FB14AE}" type="datetimeFigureOut">
              <a:rPr lang="en-US" b="1">
                <a:latin typeface="Arial Bold" charset="0"/>
              </a:rPr>
              <a:pPr>
                <a:defRPr/>
              </a:pPr>
              <a:t>7/18/2018</a:t>
            </a:fld>
            <a:endParaRPr lang="en-US" b="1">
              <a:latin typeface="Arial Bold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317827" y="8757590"/>
            <a:ext cx="614769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A21C7F6B-DBFF-403A-9605-FA0EFE2C5B40}" type="slidenum">
              <a:rPr lang="en-US" b="1">
                <a:latin typeface="Arial Bold" charset="0"/>
              </a:rPr>
              <a:pPr>
                <a:defRPr/>
              </a:pPr>
              <a:t>‹#›</a:t>
            </a:fld>
            <a:endParaRPr lang="en-US" b="1">
              <a:latin typeface="Arial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4640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b="1" i="0" dirty="0" smtClean="0">
                <a:latin typeface="Arial Bold" charset="0"/>
              </a:defRPr>
            </a:lvl1pPr>
          </a:lstStyle>
          <a:p>
            <a:pPr>
              <a:defRPr/>
            </a:pPr>
            <a:r>
              <a:rPr lang="en-US"/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61845FFA-21E1-4976-8B9C-1C0D733F709C}" type="datetimeFigureOut">
              <a:rPr lang="en-US" smtClean="0"/>
              <a:pPr>
                <a:defRPr/>
              </a:pPr>
              <a:t>7/18/2018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0313" y="692150"/>
            <a:ext cx="4473575" cy="3457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379595"/>
            <a:ext cx="5547360" cy="4149090"/>
          </a:xfrm>
          <a:prstGeom prst="rect">
            <a:avLst/>
          </a:prstGeom>
        </p:spPr>
        <p:txBody>
          <a:bodyPr vert="horz" lIns="92309" tIns="46154" rIns="92309" bIns="46154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240781" y="8757590"/>
            <a:ext cx="691815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3907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017056" rtl="0" fontAlgn="base">
      <a:lnSpc>
        <a:spcPct val="90000"/>
      </a:lnSpc>
      <a:spcBef>
        <a:spcPct val="30000"/>
      </a:spcBef>
      <a:spcAft>
        <a:spcPts val="377"/>
      </a:spcAft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1pPr>
    <a:lvl2pPr marL="237018" indent="-116740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2pPr>
    <a:lvl3pPr marL="364371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3pPr>
    <a:lvl4pPr marL="537713" indent="-162729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4pPr>
    <a:lvl5pPr marL="684523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5pPr>
    <a:lvl6pPr marL="2546960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56351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65743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75135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l="13611" r="13611"/>
          <a:stretch/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0" y="2209800"/>
            <a:ext cx="10058400" cy="3391410"/>
            <a:chOff x="0" y="2590800"/>
            <a:chExt cx="10058400" cy="3391410"/>
          </a:xfrm>
        </p:grpSpPr>
        <p:sp>
          <p:nvSpPr>
            <p:cNvPr id="8" name="Title 1"/>
            <p:cNvSpPr txBox="1">
              <a:spLocks/>
            </p:cNvSpPr>
            <p:nvPr userDrawn="1"/>
          </p:nvSpPr>
          <p:spPr>
            <a:xfrm>
              <a:off x="0" y="2590800"/>
              <a:ext cx="10058400" cy="3391410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l" defTabSz="343403" rtl="0" eaLnBrk="1" latinLnBrk="0" hangingPunct="1">
                <a:spcBef>
                  <a:spcPct val="0"/>
                </a:spcBef>
                <a:buNone/>
                <a:defRPr sz="4000" b="0" i="0" kern="1200">
                  <a:solidFill>
                    <a:srgbClr val="E20074"/>
                  </a:solidFill>
                  <a:latin typeface="Tele-GroteskUlt" pitchFamily="2" charset="0"/>
                  <a:ea typeface="+mj-ea"/>
                  <a:cs typeface="Tele-GroteskUlt" pitchFamily="2" charset="0"/>
                </a:defRPr>
              </a:lvl1pPr>
            </a:lstStyle>
            <a:p>
              <a:pPr algn="ctr"/>
              <a:r>
                <a:rPr lang="en-US" sz="18260" spc="-330">
                  <a:solidFill>
                    <a:srgbClr val="E20074"/>
                  </a:solidFill>
                  <a:latin typeface="+mn-lt"/>
                </a:rPr>
                <a:t>Q  </a:t>
              </a:r>
              <a:r>
                <a:rPr lang="en-US" sz="18260">
                  <a:solidFill>
                    <a:srgbClr val="E20074"/>
                  </a:solidFill>
                  <a:latin typeface="+mn-lt"/>
                </a:rPr>
                <a:t>A</a:t>
              </a:r>
            </a:p>
          </p:txBody>
        </p:sp>
        <p:sp>
          <p:nvSpPr>
            <p:cNvPr id="2" name="TextBox 1"/>
            <p:cNvSpPr txBox="1"/>
            <p:nvPr userDrawn="1"/>
          </p:nvSpPr>
          <p:spPr>
            <a:xfrm>
              <a:off x="4657825" y="3599628"/>
              <a:ext cx="990600" cy="158197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>
                <a:spcAft>
                  <a:spcPts val="2400"/>
                </a:spcAft>
                <a:buNone/>
              </a:pPr>
              <a:r>
                <a:rPr lang="en-US" sz="9600" kern="1200" spc="330">
                  <a:solidFill>
                    <a:schemeClr val="bg1"/>
                  </a:solidFill>
                  <a:latin typeface="Arial" pitchFamily="34" charset="0"/>
                  <a:ea typeface="+mn-ea"/>
                  <a:cs typeface="+mn-cs"/>
                </a:rPr>
                <a:t>&amp;</a:t>
              </a:r>
              <a:endParaRPr lang="en-US"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485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42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nal Magent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281940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3605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19" r:id="rId2"/>
    <p:sldLayoutId id="2147483720" r:id="rId3"/>
  </p:sldLayoutIdLst>
  <p:transition>
    <p:fade/>
  </p:transition>
  <p:hf hdr="0" dt="0"/>
  <p:txStyles>
    <p:titleStyle>
      <a:lvl1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lang="en-US" sz="4200" b="1" i="0" u="none" kern="1200" spc="-111" dirty="0">
          <a:ln w="3175">
            <a:noFill/>
          </a:ln>
          <a:solidFill>
            <a:srgbClr val="EC008C"/>
          </a:solidFill>
          <a:latin typeface="+mj-lt"/>
          <a:ea typeface="Arial" charset="0"/>
          <a:cs typeface="Arial" charset="0"/>
        </a:defRPr>
      </a:lvl1pPr>
      <a:lvl2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2pPr>
      <a:lvl3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3pPr>
      <a:lvl4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4pPr>
      <a:lvl5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5pPr>
      <a:lvl6pPr marL="509412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6pPr>
      <a:lvl7pPr marL="1018824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7pPr>
      <a:lvl8pPr marL="1528237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8pPr>
      <a:lvl9pPr marL="2037649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9pPr>
    </p:titleStyle>
    <p:bodyStyle>
      <a:lvl1pPr marL="254706" indent="-254706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3100" kern="1200">
          <a:solidFill>
            <a:schemeClr val="tx2"/>
          </a:solidFill>
          <a:latin typeface="+mn-lt"/>
          <a:ea typeface="+mn-ea"/>
          <a:cs typeface="+mn-cs"/>
        </a:defRPr>
      </a:lvl1pPr>
      <a:lvl2pPr marL="573089" indent="-318383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ü"/>
        <a:defRPr sz="2700" kern="1200">
          <a:solidFill>
            <a:schemeClr val="tx2"/>
          </a:solidFill>
          <a:latin typeface="+mn-lt"/>
          <a:ea typeface="+mn-ea"/>
          <a:cs typeface="+mn-cs"/>
        </a:defRPr>
      </a:lvl2pPr>
      <a:lvl3pPr marL="700442" indent="-18395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2200" kern="1200">
          <a:solidFill>
            <a:schemeClr val="tx2"/>
          </a:solidFill>
          <a:latin typeface="+mn-lt"/>
          <a:ea typeface="+mn-ea"/>
          <a:cs typeface="+mn-cs"/>
        </a:defRPr>
      </a:lvl3pPr>
      <a:lvl4pPr marL="1082501" indent="-194567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4pPr>
      <a:lvl5pPr marL="1464560" indent="-18572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5pPr>
      <a:lvl6pPr marL="2801655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047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439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29831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392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78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17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568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696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351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74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13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2.t-mobile.com/docs/DOC-421468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2.t-mobile.com/docs/DOC-421511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2.t-mobile.com/docs/DOC-421512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2.t-mobile.com/docs/DOC-421470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2.t-mobile.com/docs/DOC-421469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Relationship Id="rId5" Type="http://schemas.openxmlformats.org/officeDocument/2006/relationships/hyperlink" Target="https://tmobileusa.sharepoint.com/sites/interactionmodel" TargetMode="External"/><Relationship Id="rId4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2.t-mobile.com/docs/DOC-421513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27142" r="9586"/>
          <a:stretch/>
        </p:blipFill>
        <p:spPr>
          <a:xfrm flipH="1">
            <a:off x="-1" y="0"/>
            <a:ext cx="10058401" cy="77724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917870" y="4636911"/>
            <a:ext cx="3962399" cy="563674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25167" y="2868334"/>
            <a:ext cx="1122634" cy="583478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 bwMode="auto">
          <a:xfrm>
            <a:off x="317670" y="3048000"/>
            <a:ext cx="7086600" cy="20574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14" y="7391400"/>
            <a:ext cx="954169" cy="15505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679870" y="5050783"/>
            <a:ext cx="2882729" cy="149801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28600" y="2952815"/>
            <a:ext cx="2590801" cy="720587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670" y="3048000"/>
            <a:ext cx="2412663" cy="2002784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149938" y="3048000"/>
            <a:ext cx="2882732" cy="61728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/>
          <a:srcRect l="35759"/>
          <a:stretch/>
        </p:blipFill>
        <p:spPr>
          <a:xfrm flipH="1">
            <a:off x="3139602" y="228600"/>
            <a:ext cx="6461598" cy="7543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59793" y="7541373"/>
            <a:ext cx="954170" cy="21544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8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TR# 2017325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589263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10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MAKE IT PERSONAL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5545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Match needs to Un-carrier moves.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Ask customers to tell you about their experiences and pain points.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Guide the conversation to match customer needs to Un-carrier moves.</a:t>
            </a:r>
          </a:p>
        </p:txBody>
      </p:sp>
      <p:sp>
        <p:nvSpPr>
          <p:cNvPr id="19" name="Star: 5 Points 18">
            <a:extLst>
              <a:ext uri="{FF2B5EF4-FFF2-40B4-BE49-F238E27FC236}">
                <a16:creationId xmlns:a16="http://schemas.microsoft.com/office/drawing/2014/main" id="{73B9CDDA-1E66-4C5D-9198-9D4A032B2F1D}"/>
              </a:ext>
            </a:extLst>
          </p:cNvPr>
          <p:cNvSpPr>
            <a:spLocks noChangeAspect="1"/>
          </p:cNvSpPr>
          <p:nvPr/>
        </p:nvSpPr>
        <p:spPr bwMode="auto">
          <a:xfrm>
            <a:off x="1213888" y="1832641"/>
            <a:ext cx="453012" cy="457200"/>
          </a:xfrm>
          <a:prstGeom prst="star5">
            <a:avLst/>
          </a:prstGeom>
          <a:solidFill>
            <a:srgbClr val="EC008C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904227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11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MAKE IT PERSONAL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353943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Have serious fun.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Provide the best service experience ever.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Be curious about the person you’re working with.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Build a T-Mobile relationship.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Acknowledge tenure and celebrate existing customers.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9900676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24100" y="1843079"/>
            <a:ext cx="5410200" cy="452431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Interaction Model Learning Hub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Mission Control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Explore &amp; Discover </a:t>
            </a: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  <a:hlinkClick r:id="rId3"/>
              </a:rPr>
              <a:t>(421468)</a:t>
            </a:r>
            <a:endParaRPr lang="en-US" sz="2400" dirty="0">
              <a:solidFill>
                <a:srgbClr val="E20074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12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" name="Down Arrow 1"/>
          <p:cNvSpPr/>
          <p:nvPr/>
        </p:nvSpPr>
        <p:spPr bwMode="auto">
          <a:xfrm>
            <a:off x="4456459" y="2743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9" name="Down Arrow 18"/>
          <p:cNvSpPr/>
          <p:nvPr/>
        </p:nvSpPr>
        <p:spPr bwMode="auto">
          <a:xfrm>
            <a:off x="4457700" y="4648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A7B0013-2DDA-46A5-91FF-AFE7EFDCB823}"/>
              </a:ext>
            </a:extLst>
          </p:cNvPr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091D786-7FE5-496A-B65E-D038BF520D3B}"/>
                </a:ext>
              </a:extLst>
            </p:cNvPr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89E70C-71D2-442E-B6E9-C4D470CF982E}"/>
                </a:ext>
              </a:extLst>
            </p:cNvPr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9839F6-EDE9-4C39-9780-ADDD38AABD42}"/>
                </a:ext>
              </a:extLst>
            </p:cNvPr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9AEE260-3FC6-451B-B9BA-128A347E3BFB}"/>
                </a:ext>
              </a:extLst>
            </p:cNvPr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327CE3D-D8DE-4176-866C-50245EECAF32}"/>
                </a:ext>
              </a:extLst>
            </p:cNvPr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EXPLORE &amp; DISCOVER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89952057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13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EXPLORE &amp; DISCOVER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4929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Explore hands-on, side-by-side.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Suggest things to explore and help them.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Use interactive displays and devices.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Get next to your customer with your REMO tablet.</a:t>
            </a:r>
          </a:p>
        </p:txBody>
      </p:sp>
    </p:spTree>
    <p:extLst>
      <p:ext uri="{BB962C8B-B14F-4D97-AF65-F5344CB8AC3E}">
        <p14:creationId xmlns:p14="http://schemas.microsoft.com/office/powerpoint/2010/main" val="34552944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14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EXPLORE &amp; DISCOVER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86232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Own our network.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Speak about our 4G LTE network with confidence!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Use Personal Coverage Check (PCC), LTE Comparison map, and speed tests.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Report any network issues, using #FIX.</a:t>
            </a:r>
          </a:p>
        </p:txBody>
      </p:sp>
      <p:sp>
        <p:nvSpPr>
          <p:cNvPr id="19" name="Star: 5 Points 18">
            <a:extLst>
              <a:ext uri="{FF2B5EF4-FFF2-40B4-BE49-F238E27FC236}">
                <a16:creationId xmlns:a16="http://schemas.microsoft.com/office/drawing/2014/main" id="{C6DD35FF-793D-4CA1-9DC0-616FEE4E19B0}"/>
              </a:ext>
            </a:extLst>
          </p:cNvPr>
          <p:cNvSpPr>
            <a:spLocks noChangeAspect="1"/>
          </p:cNvSpPr>
          <p:nvPr/>
        </p:nvSpPr>
        <p:spPr bwMode="auto">
          <a:xfrm>
            <a:off x="1213888" y="1844673"/>
            <a:ext cx="453012" cy="457200"/>
          </a:xfrm>
          <a:prstGeom prst="star5">
            <a:avLst/>
          </a:prstGeom>
          <a:solidFill>
            <a:srgbClr val="EC008C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20415864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15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EXPLORE &amp; DISCOVER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86232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Demonstrate products and features.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Customize demonstrations to your customer’s interests.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Put the device in the customer’s hands.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Guide them as they navigate.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0740848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16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EXPLORE &amp; DISCOVER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181588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Offer competitive comparison.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Own how we stack up against the competition.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Show your expertise!</a:t>
            </a:r>
          </a:p>
        </p:txBody>
      </p:sp>
    </p:spTree>
    <p:extLst>
      <p:ext uri="{BB962C8B-B14F-4D97-AF65-F5344CB8AC3E}">
        <p14:creationId xmlns:p14="http://schemas.microsoft.com/office/powerpoint/2010/main" val="290138931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17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EXPLORE &amp; DISCOVER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86232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Match their pace.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Pay attention to your customer’s pace.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Use the customer’s verbal and non-verbal cues to match them.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77694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24100" y="1843079"/>
            <a:ext cx="5410200" cy="452431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Interaction Model Learning Hub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Mission Control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Problem Solved </a:t>
            </a: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  <a:hlinkClick r:id="rId3"/>
              </a:rPr>
              <a:t>(421511)</a:t>
            </a:r>
            <a:endParaRPr lang="en-US" sz="2400" dirty="0">
              <a:solidFill>
                <a:srgbClr val="E20074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18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PROBLEM SOLVED</a:t>
              </a:r>
            </a:p>
          </p:txBody>
        </p:sp>
      </p:grpSp>
      <p:sp>
        <p:nvSpPr>
          <p:cNvPr id="2" name="Down Arrow 1"/>
          <p:cNvSpPr/>
          <p:nvPr/>
        </p:nvSpPr>
        <p:spPr bwMode="auto">
          <a:xfrm>
            <a:off x="4456459" y="2743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9" name="Down Arrow 18"/>
          <p:cNvSpPr/>
          <p:nvPr/>
        </p:nvSpPr>
        <p:spPr bwMode="auto">
          <a:xfrm>
            <a:off x="4457700" y="4648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7601716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19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4929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Listen, show empathy, and apologize.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Use eye contact and body language.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Listen and confirm understanding.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Be sincere and use empathy.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PROBLEM SOLVED</a:t>
              </a:r>
            </a:p>
          </p:txBody>
        </p:sp>
      </p:grpSp>
      <p:sp>
        <p:nvSpPr>
          <p:cNvPr id="25" name="Star: 5 Points 24">
            <a:extLst>
              <a:ext uri="{FF2B5EF4-FFF2-40B4-BE49-F238E27FC236}">
                <a16:creationId xmlns:a16="http://schemas.microsoft.com/office/drawing/2014/main" id="{A07E9ADC-2953-43F6-9B9C-A0FF79F4C97B}"/>
              </a:ext>
            </a:extLst>
          </p:cNvPr>
          <p:cNvSpPr>
            <a:spLocks noChangeAspect="1"/>
          </p:cNvSpPr>
          <p:nvPr/>
        </p:nvSpPr>
        <p:spPr bwMode="auto">
          <a:xfrm>
            <a:off x="1213888" y="1832641"/>
            <a:ext cx="453012" cy="457200"/>
          </a:xfrm>
          <a:prstGeom prst="star5">
            <a:avLst/>
          </a:prstGeom>
          <a:solidFill>
            <a:srgbClr val="EC008C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6088872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3"/>
          <a:srcRect b="21819"/>
          <a:stretch/>
        </p:blipFill>
        <p:spPr>
          <a:xfrm>
            <a:off x="2926081" y="2851998"/>
            <a:ext cx="3850438" cy="4572642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712704" y="492417"/>
            <a:ext cx="8744285" cy="2022875"/>
            <a:chOff x="609600" y="762000"/>
            <a:chExt cx="8744285" cy="2022875"/>
          </a:xfrm>
        </p:grpSpPr>
        <p:sp>
          <p:nvSpPr>
            <p:cNvPr id="27" name="Rectangle 26"/>
            <p:cNvSpPr/>
            <p:nvPr/>
          </p:nvSpPr>
          <p:spPr>
            <a:xfrm>
              <a:off x="609600" y="1101247"/>
              <a:ext cx="5715645" cy="144397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24689" y="875082"/>
              <a:ext cx="318873" cy="1183014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 flipV="1">
              <a:off x="984125" y="2449534"/>
              <a:ext cx="3906192" cy="21746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747006" y="762000"/>
              <a:ext cx="2471264" cy="59150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213509" y="1557924"/>
              <a:ext cx="1140376" cy="1100377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84125" y="875082"/>
              <a:ext cx="8131257" cy="16701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 Placeholder 5"/>
            <p:cNvSpPr txBox="1">
              <a:spLocks/>
            </p:cNvSpPr>
            <p:nvPr/>
          </p:nvSpPr>
          <p:spPr>
            <a:xfrm>
              <a:off x="1163984" y="1032275"/>
              <a:ext cx="7951398" cy="1752600"/>
            </a:xfrm>
            <a:prstGeom prst="rect">
              <a:avLst/>
            </a:prstGeom>
          </p:spPr>
          <p:txBody>
            <a:bodyPr/>
            <a:lstStyle>
              <a:lvl1pPr marL="0" indent="0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None/>
                <a:defRPr sz="4000" kern="1200">
                  <a:solidFill>
                    <a:schemeClr val="accent1"/>
                  </a:solidFill>
                  <a:latin typeface="+mj-lt"/>
                  <a:ea typeface="Arial" charset="0"/>
                  <a:cs typeface="Arial" charset="0"/>
                </a:defRPr>
              </a:lvl1pPr>
              <a:lvl2pPr marL="573089" indent="-318383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ü"/>
                <a:defRPr sz="20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2pPr>
              <a:lvl3pPr marL="700442" indent="-18395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3pPr>
              <a:lvl4pPr marL="1082501" indent="-194567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4pPr>
              <a:lvl5pPr marL="1464560" indent="-18572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5pPr>
              <a:lvl6pPr marL="2801655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311047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20439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9831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en-US" dirty="0">
                  <a:solidFill>
                    <a:schemeClr val="bg1"/>
                  </a:solidFill>
                  <a:latin typeface="+mn-lt"/>
                </a:rPr>
                <a:t>UCE</a:t>
              </a:r>
            </a:p>
            <a:p>
              <a:pPr>
                <a:spcBef>
                  <a:spcPts val="0"/>
                </a:spcBef>
              </a:pPr>
              <a:r>
                <a:rPr lang="en-US" sz="4800" dirty="0"/>
                <a:t>Interaction Model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5" name="Group 24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5" name="Rectangle 34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7" name="Rectangle 36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2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084649892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20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181588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Appreciate routine transactions.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Thank every customer and show appreciation.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Assure them you are here to help.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PROBLEM SOLVED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3151666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21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8101914" cy="24929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Take ownership.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Don’t shy away from the problem.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Stay with the customer until you have a resolution.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Make it personal – don’t take it personal.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PROBLEM SOLVED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03782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22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8101914" cy="353943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Focus on resolution.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Be confident and set realistic expectations.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Always try to resolve issues in-store.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Use empathy and respond to escalated situations with care.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PROBLEM SOLVED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2488265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23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8101914" cy="452431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Use resources and tools.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Grand Central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err="1">
                <a:latin typeface="Arial" charset="0"/>
                <a:ea typeface="Arial" charset="0"/>
                <a:cs typeface="Arial" charset="0"/>
              </a:rPr>
              <a:t>MyT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-Mobile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T-Mobile App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C2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RSL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PROBLEM SOLVED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4881336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24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8101914" cy="24929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Follow up.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Check back in with your customers.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Keep your commitments.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PROBLEM SOLVED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5612727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24100" y="1843079"/>
            <a:ext cx="5410200" cy="452431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Interaction Model Learning Hub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Mission Control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Guide the Purchase </a:t>
            </a: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  <a:hlinkClick r:id="rId3"/>
              </a:rPr>
              <a:t>(421512)</a:t>
            </a:r>
            <a:endParaRPr lang="en-US" sz="2400" dirty="0">
              <a:solidFill>
                <a:srgbClr val="E20074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25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GUIDE THE PURCHASE</a:t>
              </a:r>
            </a:p>
          </p:txBody>
        </p:sp>
      </p:grpSp>
      <p:sp>
        <p:nvSpPr>
          <p:cNvPr id="2" name="Down Arrow 1"/>
          <p:cNvSpPr/>
          <p:nvPr/>
        </p:nvSpPr>
        <p:spPr bwMode="auto">
          <a:xfrm>
            <a:off x="4456459" y="2743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9" name="Down Arrow 18"/>
          <p:cNvSpPr/>
          <p:nvPr/>
        </p:nvSpPr>
        <p:spPr bwMode="auto">
          <a:xfrm>
            <a:off x="4457700" y="4648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2751012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26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181588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Ask personalized questions.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Uncover pain points.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Ask follow-up questions, to further understanding.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26" name="Rectangle 25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GUIDE THE PURCHASE</a:t>
              </a:r>
            </a:p>
          </p:txBody>
        </p:sp>
      </p:grpSp>
      <p:sp>
        <p:nvSpPr>
          <p:cNvPr id="18" name="Star: 5 Points 17">
            <a:extLst>
              <a:ext uri="{FF2B5EF4-FFF2-40B4-BE49-F238E27FC236}">
                <a16:creationId xmlns:a16="http://schemas.microsoft.com/office/drawing/2014/main" id="{6168C66E-4D19-436E-92ED-87B794995608}"/>
              </a:ext>
            </a:extLst>
          </p:cNvPr>
          <p:cNvSpPr>
            <a:spLocks noChangeAspect="1"/>
          </p:cNvSpPr>
          <p:nvPr/>
        </p:nvSpPr>
        <p:spPr bwMode="auto">
          <a:xfrm>
            <a:off x="1242373" y="1805764"/>
            <a:ext cx="453012" cy="457200"/>
          </a:xfrm>
          <a:prstGeom prst="star5">
            <a:avLst/>
          </a:prstGeom>
          <a:solidFill>
            <a:srgbClr val="EC008C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48853553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27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18521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Uncover T-Mobile for Business needs.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Look and listen for clues.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Ask questions that open up the conversation to identify T-Mobile for Business opportunities.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26" name="Rectangle 25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GUIDE THE PURCHASE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610441840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28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18521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Explain “Why T-Mobile.”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Share our Un-carrier story, our network, and our offers!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Use what excites you as inspiration.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26" name="Rectangle 25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GUIDE THE PURCHASE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68364778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29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8101914" cy="218521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Share product, network, and competitive expertise.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Show your knowledge about the industry and T-Mobile.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Make customer-focused recommendations.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26" name="Rectangle 25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GUIDE THE PURCHASE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386332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INTRO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118286" y="1867779"/>
            <a:ext cx="7825155" cy="29238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Helps you deliver the best customer experience ever!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Lets you be yourself and meet the customers on their terms.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Helps you build and deepen customer relationships, so you can be successful!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261357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30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181588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Give your personal recommendations.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Use your personal experiences.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Share what you love!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26" name="Rectangle 25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GUIDE THE PURCHASE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9862306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31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86232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Overcome hesitations.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Acknowledge, understand, and respond.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Respect the customer, while moving the conversation forward.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Always respond to customer hesitations!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26" name="Rectangle 25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GUIDE THE PURCHASE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5499660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32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4929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Drive the purchase decision.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Guide the customer to a purchase decision.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Respond to hesitations.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Follow up.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57200" y="381000"/>
            <a:ext cx="5120640" cy="838200"/>
            <a:chOff x="435036" y="1673356"/>
            <a:chExt cx="1906844" cy="838200"/>
          </a:xfrm>
        </p:grpSpPr>
        <p:sp>
          <p:nvSpPr>
            <p:cNvPr id="26" name="Rectangle 25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GUIDE THE PURCHASE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8906385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24100" y="1843079"/>
            <a:ext cx="5410200" cy="452431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Interaction Model Learning Hub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Mission Control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Stay Connected </a:t>
            </a: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  <a:hlinkClick r:id="rId3"/>
              </a:rPr>
              <a:t>(421470)</a:t>
            </a:r>
            <a:endParaRPr lang="en-US" sz="2400" dirty="0">
              <a:solidFill>
                <a:srgbClr val="E20074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33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420624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STAY CONNECTED</a:t>
              </a:r>
            </a:p>
          </p:txBody>
        </p:sp>
      </p:grpSp>
      <p:sp>
        <p:nvSpPr>
          <p:cNvPr id="2" name="Down Arrow 1"/>
          <p:cNvSpPr/>
          <p:nvPr/>
        </p:nvSpPr>
        <p:spPr bwMode="auto">
          <a:xfrm>
            <a:off x="4456459" y="2743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9" name="Down Arrow 18"/>
          <p:cNvSpPr/>
          <p:nvPr/>
        </p:nvSpPr>
        <p:spPr bwMode="auto">
          <a:xfrm>
            <a:off x="4457700" y="4648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4826205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34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4929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/>
              <a:t>Put the device in their hand, ready to go</a:t>
            </a:r>
            <a:r>
              <a:rPr lang="en-US" sz="2400" b="1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Help them start using it immediately!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Complete the basic set-up.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Show them how to use the features they need.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457200" y="381000"/>
            <a:ext cx="4206240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STAY CONNECTED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9167885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35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384720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/>
              <a:t>Set the right expectations</a:t>
            </a:r>
            <a:r>
              <a:rPr lang="en-US" sz="2400" b="1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Let customers know what will be on their first bill.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Rate plan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Value added services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Device payments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Review anything else that meets their needs.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457200" y="381000"/>
            <a:ext cx="4206240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STAY CONNECTED</a:t>
              </a:r>
            </a:p>
          </p:txBody>
        </p:sp>
      </p:grpSp>
      <p:sp>
        <p:nvSpPr>
          <p:cNvPr id="25" name="Star: 5 Points 24">
            <a:extLst>
              <a:ext uri="{FF2B5EF4-FFF2-40B4-BE49-F238E27FC236}">
                <a16:creationId xmlns:a16="http://schemas.microsoft.com/office/drawing/2014/main" id="{3EAB0BE9-CCE2-4703-AE69-C4FFA5CCC510}"/>
              </a:ext>
            </a:extLst>
          </p:cNvPr>
          <p:cNvSpPr>
            <a:spLocks noChangeAspect="1"/>
          </p:cNvSpPr>
          <p:nvPr/>
        </p:nvSpPr>
        <p:spPr bwMode="auto">
          <a:xfrm>
            <a:off x="1171247" y="1867778"/>
            <a:ext cx="453012" cy="457200"/>
          </a:xfrm>
          <a:prstGeom prst="star5">
            <a:avLst/>
          </a:prstGeom>
          <a:solidFill>
            <a:srgbClr val="EC008C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28983955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36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384720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/>
              <a:t>Review the self-serve options</a:t>
            </a:r>
            <a:r>
              <a:rPr lang="en-US" sz="2400" b="1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Review </a:t>
            </a:r>
            <a:r>
              <a:rPr lang="en-US" sz="2400" err="1">
                <a:latin typeface="Arial" charset="0"/>
                <a:ea typeface="Arial" charset="0"/>
                <a:cs typeface="Arial" charset="0"/>
              </a:rPr>
              <a:t>MyT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-Mobile App.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Help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Account access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Bill payment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Access </a:t>
            </a:r>
            <a:r>
              <a:rPr lang="en-US" sz="2400" err="1">
                <a:latin typeface="Arial" charset="0"/>
                <a:ea typeface="Arial" charset="0"/>
                <a:cs typeface="Arial" charset="0"/>
              </a:rPr>
              <a:t>MyT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-Mobile App.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457200" y="381000"/>
            <a:ext cx="4206240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STAY CONNECTED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4029617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37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86232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/>
              <a:t>Connect on their terms</a:t>
            </a:r>
            <a:r>
              <a:rPr lang="en-US" sz="2400" b="1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Find out how they want to stay connected.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Make sure they know how to reach you.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When you follow up, be prepared with questions specific to their needs.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457200" y="381000"/>
            <a:ext cx="4206240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STAY CONNECTED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93548730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38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317009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/>
              <a:t>Offer to help friends and family</a:t>
            </a:r>
            <a:r>
              <a:rPr lang="en-US" sz="2400" b="1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Tell them about our referral program.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Promote your expertise!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>
              <a:latin typeface="Arial" charset="0"/>
              <a:ea typeface="Arial" charset="0"/>
              <a:cs typeface="Arial" charset="0"/>
            </a:endParaRPr>
          </a:p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/>
              <a:t>Ask for customer feedback</a:t>
            </a:r>
            <a:r>
              <a:rPr lang="en-US" sz="2400" b="1">
                <a:latin typeface="Arial" charset="0"/>
                <a:ea typeface="Arial" charset="0"/>
                <a:cs typeface="Arial" charset="0"/>
              </a:rPr>
              <a:t>.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457200" y="381000"/>
            <a:ext cx="4206240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STAY CONNECTED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9292622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64274ED-C4C4-4779-9A4B-C63092759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2757791"/>
            <a:ext cx="2743200" cy="4166883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39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594360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UCE CUSTOMER SURVEY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118287" y="1867779"/>
            <a:ext cx="6425514" cy="390876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Customers: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Rate their experience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Rate their likelihood to recommend T-Mobile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Can request contact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Mobile Associates will immediately impact results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479281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24100" y="1843079"/>
            <a:ext cx="5410200" cy="452431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Interaction Model Learning Hub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Mission Control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Overview </a:t>
            </a: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  <a:hlinkClick r:id="rId3"/>
              </a:rPr>
              <a:t>(421469)</a:t>
            </a:r>
            <a:endParaRPr lang="en-US" sz="2400" dirty="0">
              <a:solidFill>
                <a:srgbClr val="E20074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4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INTRO</a:t>
              </a:r>
            </a:p>
          </p:txBody>
        </p:sp>
      </p:grpSp>
      <p:sp>
        <p:nvSpPr>
          <p:cNvPr id="2" name="Down Arrow 1"/>
          <p:cNvSpPr/>
          <p:nvPr/>
        </p:nvSpPr>
        <p:spPr bwMode="auto">
          <a:xfrm>
            <a:off x="4456459" y="2743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9" name="Down Arrow 18"/>
          <p:cNvSpPr/>
          <p:nvPr/>
        </p:nvSpPr>
        <p:spPr bwMode="auto">
          <a:xfrm>
            <a:off x="4457700" y="4648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75414707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558" y="3390725"/>
            <a:ext cx="4297680" cy="3495440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40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347472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LEARNING HUB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118286" y="1867779"/>
            <a:ext cx="7825155" cy="317009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Learning tools: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Articles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Videos</a:t>
            </a:r>
          </a:p>
          <a:p>
            <a:pPr marL="1359956" lvl="2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Games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Assessments &amp; quizzes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436873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485352" y="379505"/>
            <a:ext cx="4191000" cy="838200"/>
            <a:chOff x="185185" y="210818"/>
            <a:chExt cx="4950276" cy="917175"/>
          </a:xfrm>
        </p:grpSpPr>
        <p:sp>
          <p:nvSpPr>
            <p:cNvPr id="13" name="Rectangle 12"/>
            <p:cNvSpPr/>
            <p:nvPr/>
          </p:nvSpPr>
          <p:spPr>
            <a:xfrm>
              <a:off x="185185" y="429522"/>
              <a:ext cx="381000" cy="583478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3563" y="210818"/>
              <a:ext cx="2590801" cy="72058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171722" y="666144"/>
              <a:ext cx="963739" cy="389131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467583" y="433313"/>
              <a:ext cx="2561617" cy="6946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29559" y="273325"/>
              <a:ext cx="4699642" cy="78618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DO IT YOURSELF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424459" y="615159"/>
            <a:ext cx="1417321" cy="621984"/>
            <a:chOff x="103381" y="198949"/>
            <a:chExt cx="5071309" cy="929044"/>
          </a:xfrm>
        </p:grpSpPr>
        <p:sp>
          <p:nvSpPr>
            <p:cNvPr id="30" name="Rectangle 29"/>
            <p:cNvSpPr/>
            <p:nvPr/>
          </p:nvSpPr>
          <p:spPr>
            <a:xfrm>
              <a:off x="103381" y="198949"/>
              <a:ext cx="2590802" cy="720586"/>
            </a:xfrm>
            <a:prstGeom prst="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613071" y="433313"/>
              <a:ext cx="2561619" cy="6946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29558" y="273326"/>
              <a:ext cx="4699641" cy="78618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45 MIN</a:t>
              </a: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55" name="Picture 5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6" name="Group 5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60" name="Rectangle 5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1" name="Rectangle 6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2" name="Rectangle 6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41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0A3E1B0-92A1-437A-982E-B6F5B4BCD537}"/>
              </a:ext>
            </a:extLst>
          </p:cNvPr>
          <p:cNvGrpSpPr/>
          <p:nvPr/>
        </p:nvGrpSpPr>
        <p:grpSpPr>
          <a:xfrm>
            <a:off x="119126" y="1316639"/>
            <a:ext cx="5262642" cy="5392504"/>
            <a:chOff x="990599" y="1888533"/>
            <a:chExt cx="8700521" cy="4817066"/>
          </a:xfrm>
        </p:grpSpPr>
        <p:grpSp>
          <p:nvGrpSpPr>
            <p:cNvPr id="23" name="Group 22"/>
            <p:cNvGrpSpPr/>
            <p:nvPr/>
          </p:nvGrpSpPr>
          <p:grpSpPr>
            <a:xfrm>
              <a:off x="990599" y="1888533"/>
              <a:ext cx="8465093" cy="4817066"/>
              <a:chOff x="886248" y="2082668"/>
              <a:chExt cx="3295406" cy="3595721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886248" y="5276590"/>
                <a:ext cx="3238667" cy="401799"/>
              </a:xfrm>
              <a:prstGeom prst="rect">
                <a:avLst/>
              </a:prstGeom>
              <a:solidFill>
                <a:srgbClr val="E20074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950515" y="2361225"/>
                <a:ext cx="3231139" cy="3208023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vert="horz" wrap="square" lIns="91436" tIns="274320" rIns="91436" bIns="45718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099"/>
                <a:r>
                  <a:rPr lang="en-US" sz="1400" dirty="0">
                    <a:solidFill>
                      <a:schemeClr val="bg1"/>
                    </a:solidFill>
                  </a:rPr>
                  <a:t>Complete the following </a:t>
                </a:r>
                <a:r>
                  <a:rPr lang="en-US" sz="1400" b="1" dirty="0">
                    <a:solidFill>
                      <a:schemeClr val="bg1"/>
                    </a:solidFill>
                  </a:rPr>
                  <a:t>Interaction Model </a:t>
                </a:r>
                <a:r>
                  <a:rPr lang="en-US" sz="1400" dirty="0">
                    <a:solidFill>
                      <a:schemeClr val="bg1"/>
                    </a:solidFill>
                  </a:rPr>
                  <a:t>Missions on the </a:t>
                </a:r>
                <a:r>
                  <a:rPr lang="en-US" sz="1400" dirty="0">
                    <a:solidFill>
                      <a:schemeClr val="bg1"/>
                    </a:solidFill>
                    <a:hlinkClick r:id="rId5"/>
                  </a:rPr>
                  <a:t>Learning Hub</a:t>
                </a:r>
                <a:r>
                  <a:rPr lang="en-US" sz="1400" dirty="0">
                    <a:solidFill>
                      <a:schemeClr val="bg1"/>
                    </a:solidFill>
                  </a:rPr>
                  <a:t> or Cornerstone.</a:t>
                </a:r>
                <a:endParaRPr lang="en-US" sz="1400" dirty="0">
                  <a:solidFill>
                    <a:schemeClr val="accent1"/>
                  </a:solidFill>
                </a:endParaRPr>
              </a:p>
              <a:p>
                <a:pPr defTabSz="914099"/>
                <a:endParaRPr lang="en-US" sz="1600" dirty="0">
                  <a:solidFill>
                    <a:schemeClr val="accent1"/>
                  </a:solidFill>
                </a:endParaRPr>
              </a:p>
              <a:p>
                <a:pPr defTabSz="914099"/>
                <a:endParaRPr 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901295" y="2082668"/>
                <a:ext cx="3238667" cy="39514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20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</a:rPr>
                  <a:t>LEARN</a:t>
                </a:r>
              </a:p>
            </p:txBody>
          </p:sp>
        </p:grp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1E2271B-7B29-4BF5-814F-34BB869EF1F8}"/>
                </a:ext>
              </a:extLst>
            </p:cNvPr>
            <p:cNvSpPr/>
            <p:nvPr/>
          </p:nvSpPr>
          <p:spPr bwMode="auto">
            <a:xfrm>
              <a:off x="5027681" y="2971800"/>
              <a:ext cx="4663439" cy="3017520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t" anchorCtr="0" compatLnSpc="1">
              <a:prstTxWarp prst="textNoShape">
                <a:avLst/>
              </a:prstTxWarp>
            </a:bodyPr>
            <a:lstStyle/>
            <a:p>
              <a:pPr defTabSz="914099"/>
              <a:r>
                <a:rPr lang="en-US" sz="1400" b="1" dirty="0">
                  <a:solidFill>
                    <a:schemeClr val="bg1"/>
                  </a:solidFill>
                </a:rPr>
                <a:t>Explore &amp; Discover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Demonstrate Products &amp; Features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Explore &amp; Discover our Network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bg1"/>
                </a:solidFill>
              </a:endParaRPr>
            </a:p>
            <a:p>
              <a:pPr defTabSz="914099"/>
              <a:endParaRPr lang="en-US" sz="1400" b="1" dirty="0">
                <a:solidFill>
                  <a:schemeClr val="bg1"/>
                </a:solidFill>
              </a:endParaRPr>
            </a:p>
            <a:p>
              <a:pPr defTabSz="914099"/>
              <a:r>
                <a:rPr lang="en-US" sz="1400" b="1" dirty="0">
                  <a:solidFill>
                    <a:schemeClr val="bg1"/>
                  </a:solidFill>
                </a:rPr>
                <a:t>Guide the Purchase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Ask Personalized Questions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Explain Why T-Mobile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Share Product, Service &amp; Network Expertise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B36CD9C-C65E-4831-81D5-5CD6F2E97D69}"/>
                </a:ext>
              </a:extLst>
            </p:cNvPr>
            <p:cNvSpPr/>
            <p:nvPr/>
          </p:nvSpPr>
          <p:spPr bwMode="auto">
            <a:xfrm>
              <a:off x="1181002" y="2976694"/>
              <a:ext cx="4411552" cy="3291840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t" anchorCtr="0" compatLnSpc="1">
              <a:prstTxWarp prst="textNoShape">
                <a:avLst/>
              </a:prstTxWarp>
            </a:bodyPr>
            <a:lstStyle/>
            <a:p>
              <a:pPr defTabSz="914099"/>
              <a:r>
                <a:rPr lang="en-US" sz="1400" b="1" dirty="0">
                  <a:solidFill>
                    <a:schemeClr val="bg1"/>
                  </a:solidFill>
                </a:rPr>
                <a:t>Make It Personal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Be your Un-carrier Self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Have a Two Way Conversation 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Match Your Customer’s Interests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bg1"/>
                </a:solidFill>
              </a:endParaRPr>
            </a:p>
            <a:p>
              <a:pPr defTabSz="914099"/>
              <a:r>
                <a:rPr lang="en-US" sz="1400" b="1" dirty="0">
                  <a:solidFill>
                    <a:schemeClr val="bg1"/>
                  </a:solidFill>
                </a:rPr>
                <a:t>Problem Solved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Listen, Show Empathy &amp; Apologize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Listen &amp; Resolve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Follow Up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bg1"/>
                </a:solidFill>
              </a:endParaRPr>
            </a:p>
            <a:p>
              <a:pPr defTabSz="914099"/>
              <a:r>
                <a:rPr lang="en-US" sz="1400" b="1" dirty="0">
                  <a:solidFill>
                    <a:schemeClr val="bg1"/>
                  </a:solidFill>
                </a:rPr>
                <a:t>Stay Connected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Put the Device in their Hand Ready to Go</a:t>
              </a:r>
            </a:p>
            <a:p>
              <a:pPr marL="285750" indent="-285750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Set the Right Expectations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6C2B87F-3852-4DFF-B0C3-898EBC20FB5E}"/>
              </a:ext>
            </a:extLst>
          </p:cNvPr>
          <p:cNvGrpSpPr/>
          <p:nvPr/>
        </p:nvGrpSpPr>
        <p:grpSpPr>
          <a:xfrm>
            <a:off x="5349944" y="1317167"/>
            <a:ext cx="4441648" cy="2398306"/>
            <a:chOff x="886248" y="1981200"/>
            <a:chExt cx="3295406" cy="176327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98D401F-C9EA-4F7F-829E-487AF38B8661}"/>
                </a:ext>
              </a:extLst>
            </p:cNvPr>
            <p:cNvSpPr/>
            <p:nvPr/>
          </p:nvSpPr>
          <p:spPr>
            <a:xfrm>
              <a:off x="886248" y="3342674"/>
              <a:ext cx="3238667" cy="401799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EBFCCE5-C86B-473B-9045-CAC2595CD6EB}"/>
                </a:ext>
              </a:extLst>
            </p:cNvPr>
            <p:cNvSpPr/>
            <p:nvPr/>
          </p:nvSpPr>
          <p:spPr bwMode="auto">
            <a:xfrm>
              <a:off x="950515" y="2338075"/>
              <a:ext cx="3231139" cy="1303687"/>
            </a:xfrm>
            <a:prstGeom prst="rect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What hesitations have you personally had about wireless service?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bg1"/>
                </a:solidFill>
              </a:endParaRP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1"/>
                  </a:solidFill>
                </a:rPr>
                <a:t>How can you ensure you’re offering products and services that meet your customer’s needs and reduce hesitations?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F92A8DB-8B47-41EB-A899-0741A8613453}"/>
                </a:ext>
              </a:extLst>
            </p:cNvPr>
            <p:cNvSpPr/>
            <p:nvPr/>
          </p:nvSpPr>
          <p:spPr bwMode="auto">
            <a:xfrm>
              <a:off x="886248" y="1981200"/>
              <a:ext cx="3238667" cy="435297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rPr>
                <a:t>REFLECT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059553472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38900" b="-1"/>
          <a:stretch/>
        </p:blipFill>
        <p:spPr>
          <a:xfrm>
            <a:off x="0" y="0"/>
            <a:ext cx="10058400" cy="3456158"/>
          </a:xfrm>
          <a:prstGeom prst="rect">
            <a:avLst/>
          </a:prstGeom>
        </p:spPr>
      </p:pic>
      <p:sp>
        <p:nvSpPr>
          <p:cNvPr id="15" name="Text Placeholder 2"/>
          <p:cNvSpPr txBox="1">
            <a:spLocks/>
          </p:cNvSpPr>
          <p:nvPr/>
        </p:nvSpPr>
        <p:spPr>
          <a:xfrm>
            <a:off x="228600" y="2725649"/>
            <a:ext cx="7239000" cy="664888"/>
          </a:xfrm>
          <a:prstGeom prst="rect">
            <a:avLst/>
          </a:prstGeom>
        </p:spPr>
        <p:txBody>
          <a:bodyPr/>
          <a:lstStyle>
            <a:lvl1pPr marL="254706" indent="-254706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3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3089" indent="-318383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ü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00442" indent="-18395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82501" indent="-194567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4560" indent="-18572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801655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047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439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9831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>
                <a:solidFill>
                  <a:schemeClr val="bg1"/>
                </a:solidFill>
                <a:latin typeface="+mj-lt"/>
              </a:rPr>
              <a:t>The Download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6700" y="3663072"/>
            <a:ext cx="9525000" cy="300082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lvl="0" indent="-342900">
              <a:spcAft>
                <a:spcPts val="1800"/>
              </a:spcAft>
              <a:buClr>
                <a:srgbClr val="E20074"/>
              </a:buClr>
              <a:buFont typeface="Wingdings" panose="05000000000000000000" pitchFamily="2" charset="2"/>
              <a:buChar char="§"/>
            </a:pPr>
            <a:r>
              <a:rPr lang="en-US" sz="2400"/>
              <a:t>What hesitations have you personally had about wireless?</a:t>
            </a:r>
          </a:p>
          <a:p>
            <a:pPr marL="342900" lvl="0" indent="-342900">
              <a:spcAft>
                <a:spcPts val="1800"/>
              </a:spcAft>
              <a:buClr>
                <a:srgbClr val="E20074"/>
              </a:buClr>
              <a:buFont typeface="Wingdings" panose="05000000000000000000" pitchFamily="2" charset="2"/>
              <a:buChar char="§"/>
            </a:pPr>
            <a:r>
              <a:rPr lang="en-US" sz="2400"/>
              <a:t>How can you ensure you’re offering products and services that meet your customer’s needs and reduce hesitations?</a:t>
            </a:r>
          </a:p>
          <a:p>
            <a:pPr marL="342900" lvl="0" indent="-342900">
              <a:spcAft>
                <a:spcPts val="1800"/>
              </a:spcAft>
              <a:buClr>
                <a:srgbClr val="E20074"/>
              </a:buClr>
              <a:buFont typeface="Wingdings" panose="05000000000000000000" pitchFamily="2" charset="2"/>
              <a:buChar char="§"/>
            </a:pPr>
            <a:r>
              <a:rPr lang="en-US" sz="2400"/>
              <a:t>Which missions stood out the most to you and why?</a:t>
            </a:r>
          </a:p>
          <a:p>
            <a:pPr marL="342900" lvl="0" indent="-342900">
              <a:spcAft>
                <a:spcPts val="1800"/>
              </a:spcAft>
              <a:buClr>
                <a:srgbClr val="E20074"/>
              </a:buClr>
              <a:buFont typeface="Wingdings" panose="05000000000000000000" pitchFamily="2" charset="2"/>
              <a:buChar char="§"/>
            </a:pPr>
            <a:r>
              <a:rPr lang="en-US"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What element of the Interaction Model are you most excited about?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" name="Group 29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4" name="Rectangle 33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5" name="Rectangle 34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42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0773658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7359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900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861" y="2919238"/>
            <a:ext cx="4389120" cy="389169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42832" y="1676689"/>
            <a:ext cx="5410200" cy="378565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2400"/>
              </a:spcAft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Make It Personal</a:t>
            </a:r>
          </a:p>
          <a:p>
            <a:pPr marL="457200" indent="-457200">
              <a:spcAft>
                <a:spcPts val="2400"/>
              </a:spcAft>
              <a:buFont typeface="Wingdings" panose="05000000000000000000" pitchFamily="2" charset="2"/>
              <a:buChar char="§"/>
            </a:pPr>
            <a:r>
              <a:rPr lang="en-US" sz="3200" dirty="0">
                <a:latin typeface="Arial" charset="0"/>
                <a:ea typeface="Arial" charset="0"/>
                <a:cs typeface="Arial" charset="0"/>
              </a:rPr>
              <a:t>Explore &amp; Discover</a:t>
            </a:r>
          </a:p>
          <a:p>
            <a:pPr marL="457200" indent="-457200">
              <a:spcAft>
                <a:spcPts val="2400"/>
              </a:spcAft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Problem Solved</a:t>
            </a:r>
          </a:p>
          <a:p>
            <a:pPr marL="457200" indent="-457200">
              <a:spcAft>
                <a:spcPts val="2400"/>
              </a:spcAft>
              <a:buFont typeface="Wingdings" panose="05000000000000000000" pitchFamily="2" charset="2"/>
              <a:buChar char="§"/>
            </a:pPr>
            <a:r>
              <a:rPr lang="en-US" sz="3200" dirty="0">
                <a:latin typeface="Arial" charset="0"/>
                <a:ea typeface="Arial" charset="0"/>
                <a:cs typeface="Arial" charset="0"/>
              </a:rPr>
              <a:t>Guide the Purchase</a:t>
            </a:r>
          </a:p>
          <a:p>
            <a:pPr marL="457200" indent="-457200">
              <a:spcAft>
                <a:spcPts val="2400"/>
              </a:spcAft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Stay Connected</a:t>
            </a:r>
            <a:endParaRPr lang="en-US" sz="3200" dirty="0">
              <a:solidFill>
                <a:srgbClr val="E20074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5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INTRO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0765883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24100" y="1843079"/>
            <a:ext cx="5410200" cy="452431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Interaction Model Learning Hub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Mission Control</a:t>
            </a: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spcAft>
                <a:spcPts val="2400"/>
              </a:spcAft>
              <a:buNone/>
            </a:pP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Make It Personal </a:t>
            </a: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  <a:hlinkClick r:id="rId3"/>
              </a:rPr>
              <a:t>(421513)</a:t>
            </a:r>
            <a:endParaRPr lang="en-US" sz="2400" dirty="0">
              <a:solidFill>
                <a:srgbClr val="E20074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6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MAKE IT PERSONAL</a:t>
              </a:r>
            </a:p>
          </p:txBody>
        </p:sp>
      </p:grpSp>
      <p:sp>
        <p:nvSpPr>
          <p:cNvPr id="2" name="Down Arrow 1"/>
          <p:cNvSpPr/>
          <p:nvPr/>
        </p:nvSpPr>
        <p:spPr bwMode="auto">
          <a:xfrm>
            <a:off x="4456459" y="2743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9" name="Down Arrow 18"/>
          <p:cNvSpPr/>
          <p:nvPr/>
        </p:nvSpPr>
        <p:spPr bwMode="auto">
          <a:xfrm>
            <a:off x="4457700" y="4648200"/>
            <a:ext cx="1143000" cy="838200"/>
          </a:xfrm>
          <a:prstGeom prst="downArrow">
            <a:avLst/>
          </a:prstGeom>
          <a:solidFill>
            <a:srgbClr val="E20074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8641755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7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MAKE IT PERSONAL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32316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Be Your Un-carrier Self.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Let your personality show!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Use everyday language and personal experiences.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Invite the customers to be themselves, by being yourself.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13901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8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MAKE IT PERSONAL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86232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Have a two-way conversation.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Seek to understand.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Get side-by-side, share your tools, and show the customer what you see.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Listen, ask questions, involve the customer.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782340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9</a:t>
                </a:fld>
                <a:r>
                  <a:rPr lang="en-US" sz="1400"/>
                  <a:t> – UCE Interaction Model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/>
                <a:t>T-Mobile confidential and proprietary information. Not for customer distribution.</a:t>
              </a:r>
              <a:endParaRPr lang="en-US" sz="80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4480560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MAKE IT PERSONAL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118286" y="1867779"/>
            <a:ext cx="7825155" cy="218521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2400"/>
              </a:spcAft>
              <a:buClr>
                <a:schemeClr val="accent1"/>
              </a:buClr>
            </a:pPr>
            <a:r>
              <a:rPr lang="en-US" sz="2400" b="1">
                <a:latin typeface="Arial" charset="0"/>
                <a:ea typeface="Arial" charset="0"/>
                <a:cs typeface="Arial" charset="0"/>
              </a:rPr>
              <a:t>Spend time on what matters.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Start with why the customer came in.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>
                <a:latin typeface="Arial" charset="0"/>
                <a:ea typeface="Arial" charset="0"/>
                <a:cs typeface="Arial" charset="0"/>
              </a:rPr>
              <a:t>Tailor the conversation to the customer’s interests and needs.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391336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8.0&quot;&gt;&lt;object type=&quot;1&quot; unique_id=&quot;10001&quot;&gt;&lt;object type=&quot;8&quot; unique_id=&quot;10002&quot;&gt;&lt;/object&gt;&lt;object type=&quot;2&quot; unique_id=&quot;10003&quot;&gt;&lt;object type=&quot;3&quot; unique_id=&quot;10008&quot;&gt;&lt;property id=&quot;20148&quot; value=&quot;5&quot;/&gt;&lt;property id=&quot;20300&quot; value=&quot;Slide 1&quot;/&gt;&lt;property id=&quot;20307&quot; value=&quot;262&quot;/&gt;&lt;/object&gt;&lt;object type=&quot;3&quot; unique_id=&quot;10012&quot;&gt;&lt;property id=&quot;20148&quot; value=&quot;5&quot;/&gt;&lt;property id=&quot;20300&quot; value=&quot;Slide 6&quot;/&gt;&lt;property id=&quot;20307&quot; value=&quot;263&quot;/&gt;&lt;/object&gt;&lt;object type=&quot;3&quot; unique_id=&quot;10147&quot;&gt;&lt;property id=&quot;20148&quot; value=&quot;5&quot;/&gt;&lt;property id=&quot;20300&quot; value=&quot;Slide 5&quot;/&gt;&lt;property id=&quot;20307&quot; value=&quot;269&quot;/&gt;&lt;/object&gt;&lt;object type=&quot;3&quot; unique_id=&quot;10149&quot;&gt;&lt;property id=&quot;20148&quot; value=&quot;5&quot;/&gt;&lt;property id=&quot;20300&quot; value=&quot;Slide 4&quot;/&gt;&lt;property id=&quot;20307&quot; value=&quot;277&quot;/&gt;&lt;/object&gt;&lt;object type=&quot;3&quot; unique_id=&quot;10150&quot;&gt;&lt;property id=&quot;20148&quot; value=&quot;5&quot;/&gt;&lt;property id=&quot;20300&quot; value=&quot;Slide 7&quot;/&gt;&lt;property id=&quot;20307&quot; value=&quot;278&quot;/&gt;&lt;/object&gt;&lt;object type=&quot;3&quot; unique_id=&quot;1052466&quot;&gt;&lt;property id=&quot;20148&quot; value=&quot;5&quot;/&gt;&lt;property id=&quot;20300&quot; value=&quot;Slide 27&quot;/&gt;&lt;property id=&quot;20307&quot; value=&quot;279&quot;/&gt;&lt;/object&gt;&lt;object type=&quot;3&quot; unique_id=&quot;1052467&quot;&gt;&lt;property id=&quot;20148&quot; value=&quot;5&quot;/&gt;&lt;property id=&quot;20300&quot; value=&quot;Slide 2&quot;/&gt;&lt;property id=&quot;20307&quot; value=&quot;280&quot;/&gt;&lt;/object&gt;&lt;object type=&quot;3&quot; unique_id=&quot;1052468&quot;&gt;&lt;property id=&quot;20148&quot; value=&quot;5&quot;/&gt;&lt;property id=&quot;20300&quot; value=&quot;Slide 8&quot;/&gt;&lt;property id=&quot;20307&quot; value=&quot;284&quot;/&gt;&lt;/object&gt;&lt;object type=&quot;3&quot; unique_id=&quot;1052472&quot;&gt;&lt;property id=&quot;20148&quot; value=&quot;5&quot;/&gt;&lt;property id=&quot;20300&quot; value=&quot;Slide 9&quot;/&gt;&lt;property id=&quot;20307&quot; value=&quot;285&quot;/&gt;&lt;/object&gt;&lt;object type=&quot;3&quot; unique_id=&quot;1052473&quot;&gt;&lt;property id=&quot;20148&quot; value=&quot;5&quot;/&gt;&lt;property id=&quot;20300&quot; value=&quot;Slide 10&quot;/&gt;&lt;property id=&quot;20307&quot; value=&quot;287&quot;/&gt;&lt;/object&gt;&lt;object type=&quot;3&quot; unique_id=&quot;1052474&quot;&gt;&lt;property id=&quot;20148&quot; value=&quot;5&quot;/&gt;&lt;property id=&quot;20300&quot; value=&quot;Slide 11&quot;/&gt;&lt;property id=&quot;20307&quot; value=&quot;288&quot;/&gt;&lt;/object&gt;&lt;object type=&quot;3&quot; unique_id=&quot;1052475&quot;&gt;&lt;property id=&quot;20148&quot; value=&quot;5&quot;/&gt;&lt;property id=&quot;20300&quot; value=&quot;Slide 12&quot;/&gt;&lt;property id=&quot;20307&quot; value=&quot;294&quot;/&gt;&lt;/object&gt;&lt;object type=&quot;3&quot; unique_id=&quot;1052476&quot;&gt;&lt;property id=&quot;20148&quot; value=&quot;5&quot;/&gt;&lt;property id=&quot;20300&quot; value=&quot;Slide 17&quot;/&gt;&lt;property id=&quot;20307&quot; value=&quot;293&quot;/&gt;&lt;/object&gt;&lt;object type=&quot;3&quot; unique_id=&quot;1052477&quot;&gt;&lt;property id=&quot;20148&quot; value=&quot;5&quot;/&gt;&lt;property id=&quot;20300&quot; value=&quot;Slide 13&quot;/&gt;&lt;property id=&quot;20307&quot; value=&quot;295&quot;/&gt;&lt;/object&gt;&lt;object type=&quot;3&quot; unique_id=&quot;1052478&quot;&gt;&lt;property id=&quot;20148&quot; value=&quot;5&quot;/&gt;&lt;property id=&quot;20300&quot; value=&quot;Slide 18&quot;/&gt;&lt;property id=&quot;20307&quot; value=&quot;289&quot;/&gt;&lt;/object&gt;&lt;object type=&quot;3&quot; unique_id=&quot;1052479&quot;&gt;&lt;property id=&quot;20148&quot; value=&quot;5&quot;/&gt;&lt;property id=&quot;20300&quot; value=&quot;Slide 15&quot;/&gt;&lt;property id=&quot;20307&quot; value=&quot;290&quot;/&gt;&lt;/object&gt;&lt;object type=&quot;3&quot; unique_id=&quot;1052480&quot;&gt;&lt;property id=&quot;20148&quot; value=&quot;5&quot;/&gt;&lt;property id=&quot;20300&quot; value=&quot;Slide 16&quot;/&gt;&lt;property id=&quot;20307&quot; value=&quot;291&quot;/&gt;&lt;/object&gt;&lt;object type=&quot;3&quot; unique_id=&quot;1052481&quot;&gt;&lt;property id=&quot;20148&quot; value=&quot;5&quot;/&gt;&lt;property id=&quot;20300&quot; value=&quot;Slide 26&quot;/&gt;&lt;property id=&quot;20307&quot; value=&quot;292&quot;/&gt;&lt;/object&gt;&lt;object type=&quot;3&quot; unique_id=&quot;1054923&quot;&gt;&lt;property id=&quot;20148&quot; value=&quot;5&quot;/&gt;&lt;property id=&quot;20300&quot; value=&quot;Slide 21&quot;/&gt;&lt;property id=&quot;20307&quot; value=&quot;296&quot;/&gt;&lt;/object&gt;&lt;object type=&quot;3&quot; unique_id=&quot;1054924&quot;&gt;&lt;property id=&quot;20148&quot; value=&quot;5&quot;/&gt;&lt;property id=&quot;20300&quot; value=&quot;Slide 22&quot;/&gt;&lt;property id=&quot;20307&quot; value=&quot;297&quot;/&gt;&lt;/object&gt;&lt;object type=&quot;3&quot; unique_id=&quot;1054925&quot;&gt;&lt;property id=&quot;20148&quot; value=&quot;5&quot;/&gt;&lt;property id=&quot;20300&quot; value=&quot;Slide 24&quot;/&gt;&lt;property id=&quot;20307&quot; value=&quot;298&quot;/&gt;&lt;/object&gt;&lt;object type=&quot;3&quot; unique_id=&quot;1054998&quot;&gt;&lt;property id=&quot;20148&quot; value=&quot;5&quot;/&gt;&lt;property id=&quot;20300&quot; value=&quot;Slide 14&quot;/&gt;&lt;property id=&quot;20307&quot; value=&quot;299&quot;/&gt;&lt;/object&gt;&lt;object type=&quot;3&quot; unique_id=&quot;1058662&quot;&gt;&lt;property id=&quot;20148&quot; value=&quot;5&quot;/&gt;&lt;property id=&quot;20300&quot; value=&quot;Slide 3&quot;/&gt;&lt;property id=&quot;20307&quot; value=&quot;300&quot;/&gt;&lt;/object&gt;&lt;object type=&quot;3&quot; unique_id=&quot;1071878&quot;&gt;&lt;property id=&quot;20148&quot; value=&quot;5&quot;/&gt;&lt;property id=&quot;20300&quot; value=&quot;Slide 19&quot;/&gt;&lt;property id=&quot;20307&quot; value=&quot;302&quot;/&gt;&lt;/object&gt;&lt;object type=&quot;3&quot; unique_id=&quot;1071879&quot;&gt;&lt;property id=&quot;20148&quot; value=&quot;5&quot;/&gt;&lt;property id=&quot;20300&quot; value=&quot;Slide 20&quot;/&gt;&lt;property id=&quot;20307&quot; value=&quot;301&quot;/&gt;&lt;/object&gt;&lt;object type=&quot;3&quot; unique_id=&quot;1071880&quot;&gt;&lt;property id=&quot;20148&quot; value=&quot;5&quot;/&gt;&lt;property id=&quot;20300&quot; value=&quot;Slide 23&quot;/&gt;&lt;property id=&quot;20307&quot; value=&quot;303&quot;/&gt;&lt;/object&gt;&lt;object type=&quot;3&quot; unique_id=&quot;1071881&quot;&gt;&lt;property id=&quot;20148&quot; value=&quot;5&quot;/&gt;&lt;property id=&quot;20300&quot; value=&quot;Slide 25&quot;/&gt;&lt;property id=&quot;20307&quot; value=&quot;304&quot;/&gt;&lt;/object&gt;&lt;/object&gt;&lt;/object&gt;&lt;/database&gt;"/>
  <p:tag name="SECTOMILLISECCONVERTED" val="1"/>
  <p:tag name="ARTICULATE_SLIDE_COUNT" val="44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genta Theme">
  <a:themeElements>
    <a:clrScheme name="T-Mobile">
      <a:dk1>
        <a:srgbClr val="000000"/>
      </a:dk1>
      <a:lt1>
        <a:srgbClr val="FFFFFF"/>
      </a:lt1>
      <a:dk2>
        <a:srgbClr val="6A6A6A"/>
      </a:dk2>
      <a:lt2>
        <a:srgbClr val="9B9B9B"/>
      </a:lt2>
      <a:accent1>
        <a:srgbClr val="E20074"/>
      </a:accent1>
      <a:accent2>
        <a:srgbClr val="E8E8E8"/>
      </a:accent2>
      <a:accent3>
        <a:srgbClr val="C1D82F"/>
      </a:accent3>
      <a:accent4>
        <a:srgbClr val="6DB33F"/>
      </a:accent4>
      <a:accent5>
        <a:srgbClr val="008DA8"/>
      </a:accent5>
      <a:accent6>
        <a:srgbClr val="9B9B9B"/>
      </a:accent6>
      <a:hlink>
        <a:srgbClr val="E20074"/>
      </a:hlink>
      <a:folHlink>
        <a:srgbClr val="6A6A6A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90000"/>
          </a:schemeClr>
        </a:solidFill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/>
      <a:bodyPr/>
      <a:lstStyle>
        <a:defPPr marL="0" indent="0">
          <a:spcAft>
            <a:spcPts val="2400"/>
          </a:spcAft>
          <a:buNone/>
          <a:defRPr sz="2400" dirty="0" smtClean="0">
            <a:solidFill>
              <a:schemeClr val="tx1"/>
            </a:solidFill>
            <a:latin typeface="Arial" charset="0"/>
            <a:ea typeface="Arial" charset="0"/>
            <a:cs typeface="Arial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ECD744300BD749A224ECB883DBCA9E" ma:contentTypeVersion="2" ma:contentTypeDescription="Create a new document." ma:contentTypeScope="" ma:versionID="f7aaf17e372033f96dab176f28b54463">
  <xsd:schema xmlns:xsd="http://www.w3.org/2001/XMLSchema" xmlns:xs="http://www.w3.org/2001/XMLSchema" xmlns:p="http://schemas.microsoft.com/office/2006/metadata/properties" xmlns:ns2="5e9b776e-d912-43ff-9491-1013a5e9c2fc" xmlns:ns3="0bf914e1-08b8-4965-b6e1-099f4b495665" targetNamespace="http://schemas.microsoft.com/office/2006/metadata/properties" ma:root="true" ma:fieldsID="94d4f23d6afce78ae9d6b08833d73459" ns2:_="" ns3:_="">
    <xsd:import namespace="5e9b776e-d912-43ff-9491-1013a5e9c2fc"/>
    <xsd:import namespace="0bf914e1-08b8-4965-b6e1-099f4b495665"/>
    <xsd:element name="properties">
      <xsd:complexType>
        <xsd:sequence>
          <xsd:element name="documentManagement">
            <xsd:complexType>
              <xsd:all>
                <xsd:element ref="ns2:Archived_x0020_Training_x0020_Title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9b776e-d912-43ff-9491-1013a5e9c2fc" elementFormDefault="qualified">
    <xsd:import namespace="http://schemas.microsoft.com/office/2006/documentManagement/types"/>
    <xsd:import namespace="http://schemas.microsoft.com/office/infopath/2007/PartnerControls"/>
    <xsd:element name="Archived_x0020_Training_x0020_Title" ma:index="8" nillable="true" ma:displayName="Archived Training Title" ma:internalName="Archived_x0020_Training_x0020_Titl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f914e1-08b8-4965-b6e1-099f4b4956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>
  <documentManagement>
    <Archived_x0020_Training_x0020_Title xmlns="5e9b776e-d912-43ff-9491-1013a5e9c2f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D87F1DA-CB56-4F62-A954-57FE59CDE1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9b776e-d912-43ff-9491-1013a5e9c2fc"/>
    <ds:schemaRef ds:uri="0bf914e1-08b8-4965-b6e1-099f4b4956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22289C8-FDB1-4CAE-9C73-F6BE85124999}">
  <ds:schemaRefs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0bf914e1-08b8-4965-b6e1-099f4b495665"/>
    <ds:schemaRef ds:uri="http://purl.org/dc/dcmitype/"/>
    <ds:schemaRef ds:uri="http://www.w3.org/XML/1998/namespace"/>
    <ds:schemaRef ds:uri="5e9b776e-d912-43ff-9491-1013a5e9c2fc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FD057B2E-F7FB-47B2-B0A3-79F82503A3A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1769</Words>
  <Application>Microsoft Office PowerPoint</Application>
  <PresentationFormat>Custom</PresentationFormat>
  <Paragraphs>327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Arial Black</vt:lpstr>
      <vt:lpstr>Arial Bold</vt:lpstr>
      <vt:lpstr>Arial Rounded MT Bold</vt:lpstr>
      <vt:lpstr>Tele-GroteskHal</vt:lpstr>
      <vt:lpstr>Tele-GroteskUlt</vt:lpstr>
      <vt:lpstr>Wingdings</vt:lpstr>
      <vt:lpstr>Magenta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Johnston, Marissa</dc:creator>
  <cp:lastModifiedBy>Johnston, Marissa</cp:lastModifiedBy>
  <cp:revision>5</cp:revision>
  <dcterms:modified xsi:type="dcterms:W3CDTF">2018-07-18T21:22:01Z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0x01010066ECD744300BD749A224ECB883DBCA9E</vt:lpwstr>
  </property>
  <property fmtid="{D5CDD505-2E9C-101B-9397-08002B2CF9AE}" pid="3" name="ArticulateGUID">
    <vt:lpwstr>C4686627-EE43-4BA1-B89F-257BAF9DD253</vt:lpwstr>
  </property>
  <property fmtid="{D5CDD505-2E9C-101B-9397-08002B2CF9AE}" pid="4" name="ArticulatePath">
    <vt:lpwstr>https://tmobileusa.sharepoint.com/teams/FCAT/EVERGREEN/2017325/Development Documents/03 - Development/Day 03 Bringing Un-Carrier to Life/UCE_IM_PPT</vt:lpwstr>
  </property>
</Properties>
</file>

<file path=docProps/thumbnail.jpeg>
</file>